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71" r:id="rId10"/>
    <p:sldId id="269" r:id="rId11"/>
    <p:sldId id="270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4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4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6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3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1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9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1A73-C8F3-450A-8FC0-2CEDB4AE3808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8DF7B-9F0E-4CE5-966F-DE3609E4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3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709" y="12867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Интегрированный урок </a:t>
            </a:r>
            <a:r>
              <a:rPr lang="ru-RU" dirty="0" smtClean="0"/>
              <a:t>химии, биологии</a:t>
            </a:r>
            <a:r>
              <a:rPr lang="en-US" dirty="0" smtClean="0"/>
              <a:t>,</a:t>
            </a:r>
            <a:r>
              <a:rPr lang="ru-RU" dirty="0" smtClean="0"/>
              <a:t> физики</a:t>
            </a:r>
            <a:br>
              <a:rPr lang="ru-RU" dirty="0" smtClean="0"/>
            </a:br>
            <a:r>
              <a:rPr lang="ru-RU" dirty="0" smtClean="0"/>
              <a:t>«Обыкновенное чудо»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 класс.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709" y="2577090"/>
            <a:ext cx="9144000" cy="1655762"/>
          </a:xfrm>
        </p:spPr>
        <p:txBody>
          <a:bodyPr>
            <a:no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3200" b="1" dirty="0"/>
              <a:t> </a:t>
            </a:r>
            <a:r>
              <a:rPr lang="ru-RU" sz="2800" b="1" dirty="0"/>
              <a:t>ОБОРУДОВАНИЕ: </a:t>
            </a:r>
            <a:r>
              <a:rPr lang="ru-RU" sz="2800" dirty="0"/>
              <a:t>Таблицы, рисунки, высказывания о воде.</a:t>
            </a:r>
          </a:p>
          <a:p>
            <a:r>
              <a:rPr lang="ru-RU" sz="2800" b="1" dirty="0"/>
              <a:t>ПОДГОТОВКА К УРОКУ: </a:t>
            </a:r>
            <a:r>
              <a:rPr lang="ru-RU" sz="2800" dirty="0"/>
              <a:t>за неделю </a:t>
            </a:r>
            <a:r>
              <a:rPr lang="ru-RU" sz="2800" dirty="0" smtClean="0"/>
              <a:t>обучающимся </a:t>
            </a:r>
            <a:r>
              <a:rPr lang="ru-RU" sz="2800" dirty="0"/>
              <a:t>дается задание подготовить сообщения о воде с точки зрения географа, физика, биолога, химика, эколога.</a:t>
            </a:r>
          </a:p>
          <a:p>
            <a:endParaRPr lang="ru-RU" sz="2000" dirty="0"/>
          </a:p>
        </p:txBody>
      </p:sp>
      <p:pic>
        <p:nvPicPr>
          <p:cNvPr id="7178" name="Picture 10" descr="Капля воды – Бесплатные иконки: при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16" y="836238"/>
            <a:ext cx="2191385" cy="219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60" y="228123"/>
            <a:ext cx="10515600" cy="1325563"/>
          </a:xfrm>
        </p:spPr>
        <p:txBody>
          <a:bodyPr/>
          <a:lstStyle/>
          <a:p>
            <a:r>
              <a:rPr lang="ru-RU" dirty="0" smtClean="0"/>
              <a:t>Физические свойства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160" y="1195705"/>
            <a:ext cx="10515600" cy="3386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Температура кипения 100°</a:t>
            </a:r>
            <a:r>
              <a:rPr lang="en-US" sz="2400" i="1" dirty="0" smtClean="0"/>
              <a:t>C</a:t>
            </a:r>
            <a:endParaRPr lang="ru-RU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Температура плавления 0°</a:t>
            </a:r>
            <a:r>
              <a:rPr lang="en-US" sz="2400" i="1" dirty="0" smtClean="0"/>
              <a:t>C</a:t>
            </a:r>
            <a:endParaRPr lang="ru-RU" sz="2400" i="1" dirty="0"/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Плотность воды при температуре 4°C 1г на см3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Электропроводность (не проводит электричество, плохо проводит тепло)</a:t>
            </a:r>
            <a:endParaRPr lang="ru-RU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Теплоемкость - наибольшая - медленно нагревается, медленно остывает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Способность растворять вещества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Летучесть – плохая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Без цвета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Без запаха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Без вкуса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i="1" dirty="0" smtClean="0"/>
              <a:t>При нагревании расширяется, при охлаждении сжимается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95705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0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29858"/>
            <a:ext cx="10515600" cy="1325563"/>
          </a:xfrm>
        </p:spPr>
        <p:txBody>
          <a:bodyPr/>
          <a:lstStyle/>
          <a:p>
            <a:r>
              <a:rPr lang="ru-RU" dirty="0" smtClean="0"/>
              <a:t>Химические свойства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0585"/>
            <a:ext cx="10515600" cy="4199255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ru-RU" sz="1800" i="1" dirty="0" smtClean="0"/>
              <a:t>Вода - химически активное вещество.	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Вода реагирует при нормальных условиях:</a:t>
            </a:r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активными металлами</a:t>
            </a:r>
          </a:p>
          <a:p>
            <a:pPr>
              <a:lnSpc>
                <a:spcPct val="50000"/>
              </a:lnSpc>
            </a:pPr>
            <a:r>
              <a:rPr lang="en-US" sz="1800" i="1" dirty="0" smtClean="0"/>
              <a:t>2Na+2H2O -&gt; 2NaOH+H2</a:t>
            </a:r>
            <a:endParaRPr lang="ru-RU" sz="1800" i="1" dirty="0" smtClean="0"/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галогенами и </a:t>
            </a:r>
            <a:r>
              <a:rPr lang="ru-RU" sz="1800" i="1" dirty="0" err="1" smtClean="0"/>
              <a:t>межгалоидными</a:t>
            </a:r>
            <a:r>
              <a:rPr lang="ru-RU" sz="1800" i="1" dirty="0" smtClean="0"/>
              <a:t> соединениями</a:t>
            </a:r>
          </a:p>
          <a:p>
            <a:pPr>
              <a:lnSpc>
                <a:spcPct val="50000"/>
              </a:lnSpc>
            </a:pPr>
            <a:r>
              <a:rPr lang="en-US" sz="1800" i="1" dirty="0" smtClean="0"/>
              <a:t>2F2+H2O=4HF+02</a:t>
            </a:r>
            <a:r>
              <a:rPr lang="ru-RU" sz="1800" i="1" dirty="0" smtClean="0"/>
              <a:t> (с солями)</a:t>
            </a:r>
          </a:p>
          <a:p>
            <a:pPr>
              <a:lnSpc>
                <a:spcPct val="50000"/>
              </a:lnSpc>
            </a:pPr>
            <a:r>
              <a:rPr lang="ru-RU" sz="1800" i="1" dirty="0" smtClean="0"/>
              <a:t>FeSO4+7H2O=FeSO4.7H2O+Qс ангидридами и </a:t>
            </a:r>
            <a:r>
              <a:rPr lang="ru-RU" sz="1800" i="1" dirty="0" err="1" smtClean="0"/>
              <a:t>галогенангидридами</a:t>
            </a:r>
            <a:r>
              <a:rPr lang="ru-RU" sz="1800" i="1" dirty="0" smtClean="0"/>
              <a:t> карбоновых и неорганических кислот</a:t>
            </a:r>
          </a:p>
          <a:p>
            <a:pPr>
              <a:lnSpc>
                <a:spcPct val="50000"/>
              </a:lnSpc>
            </a:pPr>
            <a:r>
              <a:rPr lang="ru-RU" sz="1800" i="1" dirty="0" smtClean="0"/>
              <a:t>P2O5+3H2O=2HPO4+Q</a:t>
            </a:r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активными металлорганическими соединениями</a:t>
            </a:r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карбидами</a:t>
            </a:r>
          </a:p>
          <a:p>
            <a:pPr>
              <a:lnSpc>
                <a:spcPct val="50000"/>
              </a:lnSpc>
            </a:pPr>
            <a:r>
              <a:rPr lang="en-US" sz="1800" i="1" dirty="0" smtClean="0"/>
              <a:t>CaC2+2H20 -&gt; Ca(OH)2+C2H2</a:t>
            </a:r>
            <a:endParaRPr lang="ru-RU" sz="1800" i="1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При нагревании</a:t>
            </a:r>
            <a:r>
              <a:rPr lang="en-US" sz="1800" i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50000"/>
              </a:lnSpc>
            </a:pPr>
            <a:r>
              <a:rPr lang="en-US" sz="1800" i="1" dirty="0" smtClean="0"/>
              <a:t>c Fe, Mg</a:t>
            </a:r>
          </a:p>
          <a:p>
            <a:pPr>
              <a:lnSpc>
                <a:spcPct val="50000"/>
              </a:lnSpc>
            </a:pPr>
            <a:r>
              <a:rPr lang="en-US" sz="1800" i="1" dirty="0" smtClean="0"/>
              <a:t>Mg+2H2O=Mg(OH)2+H2</a:t>
            </a:r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</a:t>
            </a:r>
            <a:r>
              <a:rPr lang="en-US" sz="1800" i="1" dirty="0" smtClean="0"/>
              <a:t>C</a:t>
            </a:r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некоторыми </a:t>
            </a:r>
            <a:r>
              <a:rPr lang="ru-RU" sz="1800" i="1" dirty="0" err="1" smtClean="0"/>
              <a:t>алкилгалогенидами</a:t>
            </a:r>
            <a:endParaRPr lang="en-US" sz="1800" i="1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В присутствии катализаторов: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амидами, эфирами карбоновых кислот</a:t>
            </a:r>
            <a:endParaRPr lang="en-US" sz="1800" i="1" dirty="0" smtClean="0"/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ацетиленом и другими </a:t>
            </a:r>
            <a:r>
              <a:rPr lang="ru-RU" sz="1800" i="1" dirty="0" err="1" smtClean="0"/>
              <a:t>алкинами</a:t>
            </a:r>
            <a:endParaRPr lang="en-US" sz="1800" i="1" dirty="0" smtClean="0"/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</a:t>
            </a:r>
            <a:r>
              <a:rPr lang="ru-RU" sz="1800" i="1" dirty="0" err="1" smtClean="0"/>
              <a:t>алкенами</a:t>
            </a:r>
            <a:endParaRPr lang="en-US" sz="1800" i="1" dirty="0" smtClean="0"/>
          </a:p>
          <a:p>
            <a:pPr>
              <a:lnSpc>
                <a:spcPct val="50000"/>
              </a:lnSpc>
            </a:pPr>
            <a:r>
              <a:rPr lang="ru-RU" sz="1800" i="1" dirty="0" smtClean="0"/>
              <a:t>с нитрилами</a:t>
            </a:r>
            <a:endParaRPr lang="ru-RU" sz="18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9305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2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«Потребление воды в промышленности, сельском хозяйстве и быту».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565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Потребление воды                               </a:t>
            </a:r>
            <a:r>
              <a:rPr lang="ru-RU" b="1" dirty="0" smtClean="0"/>
              <a:t> Расход воды</a:t>
            </a:r>
            <a:endParaRPr lang="ru-RU" dirty="0" smtClean="0"/>
          </a:p>
          <a:p>
            <a:pPr lvl="0"/>
            <a:r>
              <a:rPr lang="ru-RU" dirty="0" smtClean="0"/>
              <a:t>1. Промышленность</a:t>
            </a:r>
          </a:p>
          <a:p>
            <a:r>
              <a:rPr lang="ru-RU" dirty="0" smtClean="0"/>
              <a:t>-</a:t>
            </a:r>
            <a:r>
              <a:rPr lang="ru-RU" dirty="0"/>
              <a:t>на производство 1 т стали                  </a:t>
            </a:r>
            <a:r>
              <a:rPr lang="ru-RU" dirty="0" smtClean="0"/>
              <a:t>150 </a:t>
            </a:r>
            <a:r>
              <a:rPr lang="ru-RU" dirty="0"/>
              <a:t>т.</a:t>
            </a:r>
          </a:p>
          <a:p>
            <a:r>
              <a:rPr lang="ru-RU" dirty="0"/>
              <a:t> -на получение 1 т бумаги                    </a:t>
            </a:r>
            <a:r>
              <a:rPr lang="ru-RU" dirty="0" smtClean="0"/>
              <a:t>250 </a:t>
            </a:r>
            <a:r>
              <a:rPr lang="ru-RU" dirty="0"/>
              <a:t>т.</a:t>
            </a:r>
          </a:p>
          <a:p>
            <a:pPr lvl="0"/>
            <a:r>
              <a:rPr lang="ru-RU" dirty="0" smtClean="0"/>
              <a:t>2. Сельское</a:t>
            </a:r>
            <a:r>
              <a:rPr lang="ru-RU" dirty="0"/>
              <a:t>        хозяйство</a:t>
            </a:r>
          </a:p>
          <a:p>
            <a:pPr lvl="0"/>
            <a:r>
              <a:rPr lang="ru-RU" dirty="0" smtClean="0"/>
              <a:t>3. -</a:t>
            </a:r>
            <a:r>
              <a:rPr lang="ru-RU" dirty="0"/>
              <a:t>выращивание 1 т пшеницы           </a:t>
            </a:r>
            <a:r>
              <a:rPr lang="ru-RU" dirty="0" smtClean="0"/>
              <a:t>1500 </a:t>
            </a:r>
            <a:r>
              <a:rPr lang="ru-RU" dirty="0"/>
              <a:t>т.</a:t>
            </a:r>
          </a:p>
          <a:p>
            <a:pPr lvl="0"/>
            <a:r>
              <a:rPr lang="ru-RU" dirty="0" smtClean="0"/>
              <a:t>4. -</a:t>
            </a:r>
            <a:r>
              <a:rPr lang="ru-RU" dirty="0"/>
              <a:t>выращивание 1 т хлопка                10000 т.</a:t>
            </a:r>
          </a:p>
          <a:p>
            <a:pPr lvl="0"/>
            <a:r>
              <a:rPr lang="ru-RU" dirty="0" smtClean="0"/>
              <a:t>5. Человек</a:t>
            </a:r>
            <a:endParaRPr lang="ru-RU" dirty="0"/>
          </a:p>
          <a:p>
            <a:r>
              <a:rPr lang="ru-RU" dirty="0"/>
              <a:t>-на питание и питье в сутки                 </a:t>
            </a:r>
            <a:r>
              <a:rPr lang="ru-RU" dirty="0" smtClean="0"/>
              <a:t>2,5 </a:t>
            </a:r>
            <a:r>
              <a:rPr lang="ru-RU" dirty="0"/>
              <a:t>– 3 л.        </a:t>
            </a:r>
          </a:p>
          <a:p>
            <a:r>
              <a:rPr lang="ru-RU" dirty="0"/>
              <a:t>-на питание и питье в год                     </a:t>
            </a:r>
            <a:r>
              <a:rPr lang="ru-RU" dirty="0" smtClean="0"/>
              <a:t>1000 </a:t>
            </a:r>
            <a:r>
              <a:rPr lang="ru-RU" dirty="0"/>
              <a:t>т.</a:t>
            </a:r>
          </a:p>
          <a:p>
            <a:r>
              <a:rPr lang="ru-RU" dirty="0"/>
              <a:t>С учетом всей суммы расходуемой воды в год 30 т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805651"/>
            <a:ext cx="10515600" cy="4409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52" y="2419109"/>
            <a:ext cx="4027025" cy="28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5154"/>
            <a:ext cx="7644399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i="1" dirty="0"/>
              <a:t>Круговорот воды связывает воедино все части гидросферы, образуя единую систему: Океан-Атмосфера. 85% пресной воды находиться в ледниках. Население Земли не может обойтись без пресной воды. Задумайтесь, за 1 сутки человечество потребляет 7 </a:t>
            </a:r>
            <a:r>
              <a:rPr lang="ru-RU" sz="3600" i="1" dirty="0" err="1"/>
              <a:t>мрд.куб.м</a:t>
            </a:r>
            <a:r>
              <a:rPr lang="ru-RU" sz="3600" i="1" dirty="0"/>
              <a:t>. пресной воды.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743" y="2066661"/>
            <a:ext cx="3814537" cy="32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396247"/>
              </p:ext>
            </p:extLst>
          </p:nvPr>
        </p:nvGraphicFramePr>
        <p:xfrm>
          <a:off x="386787" y="4848323"/>
          <a:ext cx="11353800" cy="1385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4600">
                  <a:extLst>
                    <a:ext uri="{9D8B030D-6E8A-4147-A177-3AD203B41FA5}">
                      <a16:colId xmlns:a16="http://schemas.microsoft.com/office/drawing/2014/main" val="2017675686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1672720292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4095750429"/>
                    </a:ext>
                  </a:extLst>
                </a:gridCol>
              </a:tblGrid>
              <a:tr h="692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знаю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узнал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 хочу узнать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680979249"/>
                  </a:ext>
                </a:extLst>
              </a:tr>
              <a:tr h="692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5451011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0372" y="447118"/>
            <a:ext cx="117666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теперь попробуйте ответить на мои вопросы.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Какова роль воды в природе?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Прочитайте в справочном материале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Вода в организме человека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и ответьте на вопрос: какова роль воды в жизни человека?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Какова роль воды в жизни растений и животных?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Назовите важнейшие физические свойства воды.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Благодаря какому свойству воды водные бассейны регулируют температуру на нашей планете?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Почему даже в лютую зиму, вода в водоемах не промерзает до дна? Какое это имеет значение для живой природы?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ли считать природную воду чистым (индивидуальным) веществом?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ли использовать дистиллированную воду для питья?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применяют воду и растворы в промышленности и сельском хозяйстве?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Где вода используется как сырье?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УЧИТЕЛЬ ХИМИИ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Так давайте же подведем итоги нашей работы. Я предлагаю вам рефлексию в виде индивидуальной работы. Запишите на листочках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Карточки вы должны положить на стол, когда будете выходить из класса.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Цель урока:</a:t>
            </a:r>
            <a:br>
              <a:rPr lang="ru-RU" b="1" i="1" dirty="0"/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Формирование знаний о строении молекулы воды, изучить физические и химические свойства воды, значение воды для живых организмов и </a:t>
            </a:r>
            <a:r>
              <a:rPr lang="ru-RU" sz="4000" dirty="0" smtClean="0"/>
              <a:t>её </a:t>
            </a:r>
            <a:r>
              <a:rPr lang="ru-RU" sz="4000" dirty="0"/>
              <a:t>влияние на здоровье человека , раскрыть экологические проблемы, связанные с загрязнением воды.</a:t>
            </a:r>
          </a:p>
        </p:txBody>
      </p:sp>
    </p:spTree>
    <p:extLst>
      <p:ext uri="{BB962C8B-B14F-4D97-AF65-F5344CB8AC3E}">
        <p14:creationId xmlns:p14="http://schemas.microsoft.com/office/powerpoint/2010/main" val="190538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Задачи урока: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2254"/>
            <a:ext cx="10515600" cy="510770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Образовательные: сформировать знания </a:t>
            </a:r>
            <a:r>
              <a:rPr lang="ru-RU" dirty="0" smtClean="0"/>
              <a:t>обучающихся </a:t>
            </a:r>
            <a:r>
              <a:rPr lang="ru-RU" dirty="0"/>
              <a:t>о составе воды, о ее физических и химических свойствах, провести анализ различных проб воды, выяснить влияние воды на здоровье человека. Способствовать формированию знаний в области ИКТ, в проектно-исследовательской деятельности через различные формы работы и контроля.</a:t>
            </a:r>
          </a:p>
          <a:p>
            <a:r>
              <a:rPr lang="ru-RU" dirty="0"/>
              <a:t>Развивающие: развивать наблюдательность, </a:t>
            </a:r>
            <a:r>
              <a:rPr lang="ru-RU" dirty="0" err="1"/>
              <a:t>коммуникативность</a:t>
            </a:r>
            <a:r>
              <a:rPr lang="ru-RU" dirty="0"/>
              <a:t>, творческий подход к работе через самостоятельную подготовку к уроку и необычную его форму; развивать информационную культуру </a:t>
            </a:r>
            <a:r>
              <a:rPr lang="ru-RU" dirty="0" smtClean="0"/>
              <a:t>обучающихся</a:t>
            </a:r>
            <a:r>
              <a:rPr lang="ru-RU" dirty="0" smtClean="0"/>
              <a:t>, </a:t>
            </a:r>
            <a:r>
              <a:rPr lang="ru-RU" dirty="0"/>
              <a:t>способствовать расширению кругозора, умения сравнивать прогнозировать, обобщать и делать выводы ,применять знания, полученные ранее.</a:t>
            </a:r>
          </a:p>
          <a:p>
            <a:r>
              <a:rPr lang="ru-RU" dirty="0"/>
              <a:t>Воспитательные: воспитывать бережное и экономное отношение к водным ресурсам, объяснить необходимость выполнения в повседневной жизни экологических правил, заботиться об окружающей среде и своем здоровье.</a:t>
            </a:r>
          </a:p>
          <a:p>
            <a:r>
              <a:rPr lang="ru-RU" dirty="0"/>
              <a:t>Формируемые знания, умения и навыки: систематизация знаний </a:t>
            </a:r>
            <a:r>
              <a:rPr lang="ru-RU" dirty="0" smtClean="0"/>
              <a:t>обучающихся</a:t>
            </a:r>
            <a:r>
              <a:rPr lang="ru-RU" dirty="0" smtClean="0"/>
              <a:t> </a:t>
            </a:r>
            <a:r>
              <a:rPr lang="ru-RU" dirty="0"/>
              <a:t>о распространенности воды в природе, физических и химических свойствах, областях применения воды, расширение знаний </a:t>
            </a:r>
            <a:r>
              <a:rPr lang="ru-RU" dirty="0" smtClean="0"/>
              <a:t>обучающихся</a:t>
            </a:r>
            <a:r>
              <a:rPr lang="ru-RU" dirty="0" smtClean="0"/>
              <a:t> </a:t>
            </a:r>
            <a:r>
              <a:rPr lang="ru-RU" dirty="0"/>
              <a:t>об экологических проблемах, связанных с очисткой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15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Формируемые компетенции: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671" y="1223742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учебно-познавательная компетенция: развивать умение сравнивать, анализировать, доказывать, составлять схемы на основе работы с презентацией, быть способным решать следующие жизненно-практические задачи: умение давать оценку состояния окружающей среды, выдвижение своих идей по охране водных ресурсов родного края.</a:t>
            </a:r>
          </a:p>
          <a:p>
            <a:r>
              <a:rPr lang="ru-RU" sz="9600" dirty="0"/>
              <a:t>информационная компетенция: развитие умения анализировать и отбирать необходимую информацию, умения готовить презентации и комментировать слайды, умения пользоваться Интернетом для поиска учебной информации.</a:t>
            </a:r>
          </a:p>
          <a:p>
            <a:r>
              <a:rPr lang="ru-RU" sz="9600" dirty="0"/>
              <a:t>коммуникативная компетенция: развитие умений вести беседу, диалог, задавать вопросы и отвечать на вопросы учителя и учащихся.</a:t>
            </a:r>
          </a:p>
          <a:p>
            <a:r>
              <a:rPr lang="ru-RU" sz="9600" dirty="0"/>
              <a:t>Формы организации работы детей: групповая (просмотр презентации, решение практических задач), индивидуальная (беседа, работа со схемами и кластерами), проблемное обучение (решение проблемных вопросов).</a:t>
            </a:r>
          </a:p>
          <a:p>
            <a:r>
              <a:rPr lang="ru-RU" sz="9600" dirty="0"/>
              <a:t>Формы организации работы учителя: организует эмоциональный настрой </a:t>
            </a:r>
            <a:r>
              <a:rPr lang="ru-RU" sz="9600" dirty="0" smtClean="0"/>
              <a:t>обучающихся</a:t>
            </a:r>
            <a:r>
              <a:rPr lang="ru-RU" sz="9600" dirty="0" smtClean="0"/>
              <a:t>, </a:t>
            </a:r>
            <a:r>
              <a:rPr lang="ru-RU" sz="9600" dirty="0"/>
              <a:t>вводит детей в тему урока, обобщает ранее полученные знания, организует беседу по слайдам и опытам, анализирует и дополняет ответы </a:t>
            </a:r>
            <a:r>
              <a:rPr lang="ru-RU" sz="9600" dirty="0" smtClean="0"/>
              <a:t>обучающихся</a:t>
            </a:r>
            <a:r>
              <a:rPr lang="ru-RU" sz="9600" dirty="0" smtClean="0"/>
              <a:t>, </a:t>
            </a:r>
            <a:r>
              <a:rPr lang="ru-RU" sz="9600" dirty="0"/>
              <a:t>создает проблемные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92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64" y="2785052"/>
            <a:ext cx="10515600" cy="1325563"/>
          </a:xfrm>
        </p:spPr>
        <p:txBody>
          <a:bodyPr/>
          <a:lstStyle/>
          <a:p>
            <a:pPr algn="ctr"/>
            <a:r>
              <a:rPr lang="ru-RU" b="1" i="1" dirty="0"/>
              <a:t>Форма урока: урок-конференция.</a:t>
            </a:r>
            <a:br>
              <a:rPr lang="ru-RU" b="1" i="1" dirty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2909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Ход урока.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Эпиграфом к нашему уроку мы выбрали слова Леонардо да Винчи:</a:t>
            </a:r>
            <a:r>
              <a:rPr lang="ru-RU" b="1" dirty="0"/>
              <a:t> </a:t>
            </a:r>
            <a:r>
              <a:rPr lang="ru-RU" i="1" dirty="0"/>
              <a:t>«Воде была дана волшебная власть стать соком жизни на Земле</a:t>
            </a:r>
            <a:r>
              <a:rPr lang="ru-RU" i="1" dirty="0" smtClean="0"/>
              <a:t>».</a:t>
            </a:r>
          </a:p>
          <a:p>
            <a:pPr marL="0" indent="0" algn="ctr">
              <a:buNone/>
            </a:pPr>
            <a:r>
              <a:rPr lang="ru-RU" dirty="0" smtClean="0"/>
              <a:t>Если на карту Земли посмотреть</a:t>
            </a:r>
          </a:p>
          <a:p>
            <a:pPr marL="0" indent="0" algn="ctr">
              <a:buNone/>
            </a:pPr>
            <a:r>
              <a:rPr lang="ru-RU" dirty="0" smtClean="0"/>
              <a:t>Земли на Земле всего одна треть</a:t>
            </a:r>
          </a:p>
          <a:p>
            <a:pPr marL="0" indent="0" algn="ctr">
              <a:buNone/>
            </a:pPr>
            <a:r>
              <a:rPr lang="ru-RU" dirty="0" smtClean="0"/>
              <a:t>Но странный вопрос возникает тогда</a:t>
            </a:r>
          </a:p>
          <a:p>
            <a:pPr marL="0" indent="0" algn="ctr">
              <a:buNone/>
            </a:pPr>
            <a:r>
              <a:rPr lang="ru-RU" dirty="0" smtClean="0"/>
              <a:t>Планета должна называться ВОДА?</a:t>
            </a:r>
          </a:p>
          <a:p>
            <a:pPr marL="0" indent="0" algn="ctr">
              <a:buNone/>
            </a:pPr>
            <a:r>
              <a:rPr lang="ru-RU" dirty="0" smtClean="0"/>
              <a:t>                                          </a:t>
            </a:r>
            <a:r>
              <a:rPr lang="ru-RU" dirty="0" err="1" smtClean="0"/>
              <a:t>А.С.Экзюпери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8800" y="3094776"/>
            <a:ext cx="5994400" cy="2540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2" descr="Глобус Земли Географический рельефный с подсветкой от батареек, 320 мм —  купить в интернет-магазине по низкой цене на Яндекс Марке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Глобус Земли Географический рельефный с подсветкой от батареек, 320 мм —  купить в интернет-магазине по низкой цене на Яндекс Марке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617" y="3419493"/>
            <a:ext cx="1478410" cy="18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8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76543"/>
              </p:ext>
            </p:extLst>
          </p:nvPr>
        </p:nvGraphicFramePr>
        <p:xfrm>
          <a:off x="0" y="509291"/>
          <a:ext cx="8957410" cy="593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8705">
                  <a:extLst>
                    <a:ext uri="{9D8B030D-6E8A-4147-A177-3AD203B41FA5}">
                      <a16:colId xmlns:a16="http://schemas.microsoft.com/office/drawing/2014/main" val="3694451357"/>
                    </a:ext>
                  </a:extLst>
                </a:gridCol>
                <a:gridCol w="4478705">
                  <a:extLst>
                    <a:ext uri="{9D8B030D-6E8A-4147-A177-3AD203B41FA5}">
                      <a16:colId xmlns:a16="http://schemas.microsoft.com/office/drawing/2014/main" val="3073926064"/>
                    </a:ext>
                  </a:extLst>
                </a:gridCol>
              </a:tblGrid>
              <a:tr h="8026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Головной мозг: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Серое вещество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Белое вещество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/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83%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70%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2044160582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Спинной мозг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74,8%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2000861153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Почки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2505846117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Сердце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3359547981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Легкие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2495550796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Мышцы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4284916478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Кожа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1243326199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Печень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3385667297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Скелет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46%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3961338990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Зубная эмаль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0,2% Самая низкая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1363625761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Плазма крови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92%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65647698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Стекловидное тело глаза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99% 2 место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771848491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Слюна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99,4% 3 место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4002566849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Желудочный сок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99,5% 1 место Самое высокое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88" marR="62988" marT="62988" marB="62988"/>
                </a:tc>
                <a:extLst>
                  <a:ext uri="{0D108BD9-81ED-4DB2-BD59-A6C34878D82A}">
                    <a16:rowId xmlns:a16="http://schemas.microsoft.com/office/drawing/2014/main" val="2404110418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25788" y="1814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Организм человека • Окружающий мир, Человек и его здоровье • Фоксфорд 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59" y="1203768"/>
            <a:ext cx="3225841" cy="49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28249" y="104244"/>
            <a:ext cx="4080862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в организме человека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6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Видеоурок «Различие в молекулярном строении твердых тел, жидкостей и газ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94" y="2283609"/>
            <a:ext cx="555970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2283609"/>
            <a:ext cx="66322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Чистая вода - бесцветная жидкость, без вкуса и запаха, кипит при температуре 100</a:t>
            </a:r>
            <a:r>
              <a:rPr lang="ru-RU" sz="24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 (при давлении 1 атм.), замерзает при 0</a:t>
            </a:r>
            <a:r>
              <a:rPr lang="ru-RU" sz="24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С, её максимальная плотность (при 4</a:t>
            </a:r>
            <a:r>
              <a:rPr lang="ru-RU" sz="24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</a:t>
            </a:r>
            <a:r>
              <a:rPr 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С) равна 1г/см</a:t>
            </a:r>
            <a:r>
              <a:rPr lang="ru-RU" sz="2400" b="1" i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24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Вода - привычное для нас вещество</a:t>
            </a:r>
            <a:endParaRPr lang="ru-RU" sz="2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83609"/>
            <a:ext cx="663229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2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760" y="176092"/>
            <a:ext cx="5699760" cy="7717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Водородная связь в воде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2264"/>
            <a:ext cx="6258560" cy="497141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 smtClean="0"/>
              <a:t>В </a:t>
            </a:r>
            <a:r>
              <a:rPr lang="ru-RU" sz="1800" dirty="0"/>
              <a:t>молекуле воды один атом кислорода </a:t>
            </a:r>
            <a:r>
              <a:rPr lang="ru-RU" sz="1800" dirty="0" err="1"/>
              <a:t>ковалентно</a:t>
            </a:r>
            <a:r>
              <a:rPr lang="ru-RU" sz="1800" dirty="0"/>
              <a:t> связан с двумя атомами водорода. Молекула изогнута под углом: в вершине угла находится атом кислорода, а по краям –два атома водорода. Поскольку кислород притягивает атомы сильнее, чем водород, молекула воды </a:t>
            </a:r>
            <a:r>
              <a:rPr lang="ru-RU" sz="1800" dirty="0" err="1"/>
              <a:t>полярна</a:t>
            </a:r>
            <a:r>
              <a:rPr lang="ru-RU" sz="1800" dirty="0"/>
              <a:t>: ее кислородный атом несет частичный отрицательный заряд, а каждый из двух атомов водорода - частично положительный заряд.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dirty="0"/>
              <a:t>Частично отрицательный атом кислорода одной молекулы воды притягивается частично положительными атомами водорода других молекул; поэтому молекулы воды связаны друг с другом водородными связями. В жидкой воде эти слабые связи быстро образуются и столь же быстро разрушаются при беспорядочных соударениях молекул. Благодаря особой структуре молекул воды и их способности связываться друг с другом при помощи водородных связей вода обладает рядом свойств, имеющих важное значение для жизни: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60" y="1280160"/>
            <a:ext cx="4953000" cy="2081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60" y="3693690"/>
            <a:ext cx="4884473" cy="30468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50265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1378</Words>
  <Application>Microsoft Office PowerPoint</Application>
  <PresentationFormat>Широкоэкранный</PresentationFormat>
  <Paragraphs>125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Интегрированный урок химии, биологии, физики «Обыкновенное чудо» 9 класс. </vt:lpstr>
      <vt:lpstr>Цель урока:  </vt:lpstr>
      <vt:lpstr>Задачи урока: </vt:lpstr>
      <vt:lpstr>Формируемые компетенции: </vt:lpstr>
      <vt:lpstr>Форма урока: урок-конференция. </vt:lpstr>
      <vt:lpstr>Ход урока.   </vt:lpstr>
      <vt:lpstr>Презентация PowerPoint</vt:lpstr>
      <vt:lpstr>Презентация PowerPoint</vt:lpstr>
      <vt:lpstr>Водородная связь в воде</vt:lpstr>
      <vt:lpstr>Физические свойства воды</vt:lpstr>
      <vt:lpstr>Химические свойства воды</vt:lpstr>
      <vt:lpstr>«Потребление воды в промышленности, сельском хозяйстве и быту».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химии, биологии, физики 9 класс.</dc:title>
  <dc:creator>Учитель</dc:creator>
  <cp:lastModifiedBy>Учитель</cp:lastModifiedBy>
  <cp:revision>16</cp:revision>
  <dcterms:created xsi:type="dcterms:W3CDTF">2023-11-07T05:25:19Z</dcterms:created>
  <dcterms:modified xsi:type="dcterms:W3CDTF">2023-11-07T08:18:43Z</dcterms:modified>
</cp:coreProperties>
</file>