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893" r:id="rId2"/>
    <p:sldId id="1091" r:id="rId3"/>
    <p:sldId id="1092" r:id="rId4"/>
    <p:sldId id="999" r:id="rId5"/>
    <p:sldId id="1017" r:id="rId6"/>
    <p:sldId id="1020" r:id="rId7"/>
    <p:sldId id="1086" r:id="rId8"/>
    <p:sldId id="1052" r:id="rId9"/>
    <p:sldId id="1087" r:id="rId10"/>
    <p:sldId id="1021" r:id="rId11"/>
    <p:sldId id="1088" r:id="rId12"/>
    <p:sldId id="1089" r:id="rId13"/>
    <p:sldId id="1090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MMustafin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4821"/>
    <a:srgbClr val="206A33"/>
    <a:srgbClr val="090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howGuides="1">
      <p:cViewPr varScale="1">
        <p:scale>
          <a:sx n="93" d="100"/>
          <a:sy n="93" d="100"/>
        </p:scale>
        <p:origin x="114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C72B141C-8C36-4B94-8B2D-AD6B7C3ECEC0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55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2EFECEC-5E2D-456E-A474-DFA1AB4E8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46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9E87A04A-1D79-4CE6-9FA4-7606F3ADCCAF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6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5527F5C3-C9F5-40F2-8017-BC469BB51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39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0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09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4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53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51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02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23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4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5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1FF6F9-8747-4562-A497-A598130D5201}"/>
              </a:ext>
            </a:extLst>
          </p:cNvPr>
          <p:cNvSpPr txBox="1"/>
          <p:nvPr userDrawn="1"/>
        </p:nvSpPr>
        <p:spPr>
          <a:xfrm rot="19885710">
            <a:off x="323528" y="2690336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0" b="1" i="1" dirty="0">
                <a:solidFill>
                  <a:schemeClr val="tx2">
                    <a:lumMod val="60000"/>
                    <a:lumOff val="40000"/>
                    <a:alpha val="14000"/>
                  </a:schemeClr>
                </a:solidFill>
                <a:latin typeface="Times New Roman" pitchFamily="18" charset="0"/>
                <a:cs typeface="Times New Roman" pitchFamily="18" charset="0"/>
              </a:rPr>
              <a:t>@elvira__expert</a:t>
            </a:r>
            <a:endParaRPr lang="ru-RU" sz="9000" b="1" i="1" dirty="0">
              <a:solidFill>
                <a:schemeClr val="tx2">
                  <a:lumMod val="60000"/>
                  <a:lumOff val="40000"/>
                  <a:alpha val="14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48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2#7DO0KD" TargetMode="External"/><Relationship Id="rId2" Type="http://schemas.openxmlformats.org/officeDocument/2006/relationships/hyperlink" Target="https://docs.cntd.ru/document/1301373572#7DG0K9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ocs.cntd.ru/document/1301373572#7DC0K7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0001202412110006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140174/95d9ecc180e13e58ff632723375f109b36986b8c/" TargetMode="External"/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consultant.ru/document/cons_doc_LAW_439909/029b63228390bf26543c0d111517c7d87a16fdfa/#dst10007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140174/95d9ecc180e13e58ff632723375f109b36986b8c/" TargetMode="External"/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" TargetMode="External"/><Relationship Id="rId2" Type="http://schemas.openxmlformats.org/officeDocument/2006/relationships/hyperlink" Target="https://docs.cntd.ru/document/1301373572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2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5516" y="2058812"/>
            <a:ext cx="8712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Государственная итоговая аттестация </a:t>
            </a:r>
          </a:p>
          <a:p>
            <a:pPr algn="ctr"/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202</a:t>
            </a:r>
            <a:r>
              <a:rPr lang="en-US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</a:t>
            </a:r>
            <a:r>
              <a:rPr lang="ru-RU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ctr"/>
            <a:r>
              <a:rPr lang="ru-RU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9 класс</a:t>
            </a:r>
            <a:endParaRPr lang="ru-RU" sz="6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936181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 smtClean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Формы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3C1B22-EB82-CF78-566C-5ED9B08513F3}"/>
              </a:ext>
            </a:extLst>
          </p:cNvPr>
          <p:cNvSpPr txBox="1"/>
          <p:nvPr/>
        </p:nvSpPr>
        <p:spPr>
          <a:xfrm>
            <a:off x="305526" y="1376189"/>
            <a:ext cx="8532948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12.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с указанием учебных предметов, форм (формы) ГИА (для лиц, указанных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подпункте 2 пункта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языка, на котором планируется сдавать экзамены (в случае, установленном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3"/>
              </a:rPr>
              <a:t>пунктом 9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а также сроков участия в ГИА (далее - заявления об участии в ГИА) подаются </a:t>
            </a:r>
          </a:p>
          <a:p>
            <a:pPr algn="ctr"/>
            <a:r>
              <a:rPr lang="ru-RU" sz="3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 1 марта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включительно: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B5B3DD-4C7A-2DEF-6994-F891925FD1CE}"/>
              </a:ext>
            </a:extLst>
          </p:cNvPr>
          <p:cNvSpPr txBox="1"/>
          <p:nvPr/>
        </p:nvSpPr>
        <p:spPr>
          <a:xfrm>
            <a:off x="377534" y="3778968"/>
            <a:ext cx="838893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fontAlgn="base">
              <a:buAutoNum type="arabicParenR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4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</a:t>
            </a:r>
          </a:p>
          <a:p>
            <a:pPr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-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образовательные организации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в которых указанные лица осваивают образовательные программы основного общего образования;</a:t>
            </a:r>
          </a:p>
          <a:p>
            <a:pPr marL="285750" indent="-285750" algn="just" fontAlgn="base">
              <a:buFontTx/>
              <a:buChar char="-"/>
            </a:pP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ЗАПОЛНЯЕМ ВМЕСТЕ. БУДЕТ ОРГАНИЗОВАН КЛАССНЫЙ ЧАС С ЗАВУЧЕМ.</a:t>
            </a:r>
          </a:p>
          <a:p>
            <a:pPr algn="ctr" fontAlgn="base"/>
            <a:endParaRPr lang="ru-RU" sz="18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ОТСУТСТВИИ В УКАЗАННЫЙ В РАСПИСАНИИ ДЕНЬ </a:t>
            </a: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ПОДОЙТИ К ЗАВУЧУ ЛИЧНО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B5E809-76F2-BE18-684D-133681E55537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</a:p>
        </p:txBody>
      </p:sp>
    </p:spTree>
    <p:extLst>
      <p:ext uri="{BB962C8B-B14F-4D97-AF65-F5344CB8AC3E}">
        <p14:creationId xmlns:p14="http://schemas.microsoft.com/office/powerpoint/2010/main" val="2496414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 smtClean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Организация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проведения ГИА</a:t>
            </a:r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FB9F25-9B92-A62C-7F17-3E226D2B2622}"/>
              </a:ext>
            </a:extLst>
          </p:cNvPr>
          <p:cNvSpPr txBox="1"/>
          <p:nvPr/>
        </p:nvSpPr>
        <p:spPr>
          <a:xfrm>
            <a:off x="611560" y="1052736"/>
            <a:ext cx="33123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ГИА проводится в досрочный, основной и дополнительный периоды. В каждом из периодов проведения ГИА предусматриваются резервные сроки.</a:t>
            </a:r>
            <a:endParaRPr lang="ru-RU" sz="1000" i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F2EDC5-75D9-8668-9D3E-F256AB0FEF4A}"/>
              </a:ext>
            </a:extLst>
          </p:cNvPr>
          <p:cNvSpPr txBox="1"/>
          <p:nvPr/>
        </p:nvSpPr>
        <p:spPr>
          <a:xfrm>
            <a:off x="5004048" y="326427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2C3B0E-0FDD-DB31-BEC4-16351C5F9182}"/>
              </a:ext>
            </a:extLst>
          </p:cNvPr>
          <p:cNvSpPr txBox="1"/>
          <p:nvPr/>
        </p:nvSpPr>
        <p:spPr>
          <a:xfrm>
            <a:off x="5436096" y="2111144"/>
            <a:ext cx="3483040" cy="2161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ОГЭ по всем учебным предметам начинается в </a:t>
            </a: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10.00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местному времени.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2851AC0-EA76-42A2-95B2-411DF01EF2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028"/>
          <a:stretch/>
        </p:blipFill>
        <p:spPr>
          <a:xfrm>
            <a:off x="82299" y="1853865"/>
            <a:ext cx="5353797" cy="4677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9A219FE-B167-4555-809C-0173C2033517}"/>
              </a:ext>
            </a:extLst>
          </p:cNvPr>
          <p:cNvSpPr/>
          <p:nvPr/>
        </p:nvSpPr>
        <p:spPr>
          <a:xfrm>
            <a:off x="4455916" y="75572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3"/>
              </a:rPr>
              <a:t>http://publication.pravo.gov.ru/document/0001202412110006</a:t>
            </a:r>
            <a:r>
              <a:rPr lang="ru-RU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5933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2123728" y="21178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86A4420-543B-401D-9358-821997642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484784"/>
            <a:ext cx="8170629" cy="3888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68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ВРЕМЯ ЭКЗАМЕНОВ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A8D57-8B7C-A530-4F50-0C6AAF25D762}"/>
              </a:ext>
            </a:extLst>
          </p:cNvPr>
          <p:cNvSpPr txBox="1"/>
          <p:nvPr/>
        </p:nvSpPr>
        <p:spPr>
          <a:xfrm>
            <a:off x="827584" y="1119810"/>
            <a:ext cx="7992888" cy="44285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 ОГЭ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литературе, математике, русскому языку составляет 3 часа 55 минут (235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истории, обществознанию, физике, химии – 3 часа (180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биологии, географии, информатике – 2 часа 30 минут (150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(письменная часть) – 2 часа (120 минут); </a:t>
            </a: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(устная часть) – 15 минут.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A8BF1C-BBA9-6B32-8DFA-274AE9A8B884}"/>
              </a:ext>
            </a:extLst>
          </p:cNvPr>
          <p:cNvSpPr txBox="1"/>
          <p:nvPr/>
        </p:nvSpPr>
        <p:spPr>
          <a:xfrm>
            <a:off x="971600" y="6021288"/>
            <a:ext cx="7432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Дополнительную информацию по экзаменам смотрите </a:t>
            </a:r>
          </a:p>
          <a:p>
            <a:pPr algn="ctr"/>
            <a:r>
              <a:rPr lang="ru-RU" b="1" i="1" dirty="0">
                <a:solidFill>
                  <a:srgbClr val="FF0000"/>
                </a:solidFill>
              </a:rPr>
              <a:t>в </a:t>
            </a:r>
            <a:r>
              <a:rPr lang="ru-RU" b="1" i="1" dirty="0" smtClean="0">
                <a:solidFill>
                  <a:srgbClr val="FF0000"/>
                </a:solidFill>
              </a:rPr>
              <a:t>ПАМЯТКЕ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58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9836EA1-225C-70B2-AD68-39DA28A1ADC7}"/>
              </a:ext>
            </a:extLst>
          </p:cNvPr>
          <p:cNvSpPr/>
          <p:nvPr/>
        </p:nvSpPr>
        <p:spPr>
          <a:xfrm>
            <a:off x="215516" y="97654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Итоговое собеседование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542755-DBC9-5AC9-5D0B-59A19DBA7458}"/>
              </a:ext>
            </a:extLst>
          </p:cNvPr>
          <p:cNvSpPr txBox="1"/>
          <p:nvPr/>
        </p:nvSpPr>
        <p:spPr>
          <a:xfrm>
            <a:off x="539552" y="900815"/>
            <a:ext cx="806489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Общая информация:</a:t>
            </a:r>
          </a:p>
          <a:p>
            <a:r>
              <a:rPr lang="ru-RU" sz="3200" dirty="0"/>
              <a:t>Результатом итогового собеседования является «зачет» – допуск к ГИА или «незачет».</a:t>
            </a:r>
          </a:p>
          <a:p>
            <a:pPr algn="ctr"/>
            <a:endParaRPr lang="ru-RU" sz="3200" i="1" dirty="0"/>
          </a:p>
          <a:p>
            <a:pPr algn="ctr"/>
            <a:r>
              <a:rPr lang="ru-RU" sz="3200" i="1" dirty="0"/>
              <a:t>При отрицательном результате есть возможность пересдачи.</a:t>
            </a:r>
          </a:p>
          <a:p>
            <a:endParaRPr lang="ru-RU" sz="3200" dirty="0"/>
          </a:p>
          <a:p>
            <a:r>
              <a:rPr lang="ru-RU" sz="3200" dirty="0"/>
              <a:t>Основная дата: 12.02.2025г.</a:t>
            </a:r>
          </a:p>
          <a:p>
            <a:r>
              <a:rPr lang="ru-RU" sz="3200" dirty="0"/>
              <a:t>Время написания: 15 мин.</a:t>
            </a:r>
          </a:p>
          <a:p>
            <a:endParaRPr lang="ru-RU" sz="3200" dirty="0"/>
          </a:p>
          <a:p>
            <a:pPr algn="ctr"/>
            <a:r>
              <a:rPr lang="ru-RU" sz="2800" i="1" dirty="0"/>
              <a:t>Даты пересдачи: 12 марта, 21 апреля 2025г. </a:t>
            </a:r>
          </a:p>
        </p:txBody>
      </p:sp>
    </p:spTree>
    <p:extLst>
      <p:ext uri="{BB962C8B-B14F-4D97-AF65-F5344CB8AC3E}">
        <p14:creationId xmlns:p14="http://schemas.microsoft.com/office/powerpoint/2010/main" val="117415102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 smtClean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собеседование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0AFB4E-CE9B-AD1D-5354-6F67DAD2CC93}"/>
              </a:ext>
            </a:extLst>
          </p:cNvPr>
          <p:cNvSpPr txBox="1"/>
          <p:nvPr/>
        </p:nvSpPr>
        <p:spPr>
          <a:xfrm>
            <a:off x="305526" y="1233360"/>
            <a:ext cx="867696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18. Итоговое собеседование проводится для лиц, указанных в </a:t>
            </a:r>
            <a:r>
              <a:rPr lang="ru-RU" sz="2400" b="0" i="0" u="sng" dirty="0"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во вторую среду февраля 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(далее - основная дата проведения итогового собеседования).</a:t>
            </a:r>
            <a:endParaRPr lang="ru-RU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BA77C2-F64C-A42D-0825-B7271F91351C}"/>
              </a:ext>
            </a:extLst>
          </p:cNvPr>
          <p:cNvSpPr txBox="1"/>
          <p:nvPr/>
        </p:nvSpPr>
        <p:spPr>
          <a:xfrm>
            <a:off x="430932" y="3864849"/>
            <a:ext cx="84609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19.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собеседовании подаются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проведения итогового собеседования: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- в образовательные организации, в которых указанные лица осваивают образовательные программы основного общего образования;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экстернами - в образовательные организации, выбранные экстернами для прохождения ГИА.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1ABB2C-C7C8-A7A8-3B30-ADA19128DC73}"/>
              </a:ext>
            </a:extLst>
          </p:cNvPr>
          <p:cNvSpPr txBox="1"/>
          <p:nvPr/>
        </p:nvSpPr>
        <p:spPr>
          <a:xfrm>
            <a:off x="6262559" y="2803020"/>
            <a:ext cx="26293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дополнительные даты: во вторую рабочую среду марта и третий понедельник апреля, 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91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E6CDDF-463A-F5A6-7AC3-274D4C5FDD33}"/>
              </a:ext>
            </a:extLst>
          </p:cNvPr>
          <p:cNvSpPr txBox="1"/>
          <p:nvPr/>
        </p:nvSpPr>
        <p:spPr>
          <a:xfrm>
            <a:off x="235132" y="990899"/>
            <a:ext cx="8712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u="sng" dirty="0">
                <a:solidFill>
                  <a:srgbClr val="FF9900"/>
                </a:solidFill>
                <a:effectLst/>
                <a:latin typeface="PT Sans" panose="020B0503020203020204" pitchFamily="34" charset="-52"/>
                <a:hlinkClick r:id="rId2"/>
              </a:rPr>
              <a:t>Федеральный закон от 29.12.2012 N 273-ФЗ "Об образовании в Российской Федерации" </a:t>
            </a:r>
            <a:endParaRPr lang="ru-RU" b="1" i="0" u="sng" dirty="0">
              <a:solidFill>
                <a:srgbClr val="FF9900"/>
              </a:solidFill>
              <a:effectLst/>
              <a:latin typeface="PT Sans" panose="020B0503020203020204" pitchFamily="34" charset="-52"/>
            </a:endParaRPr>
          </a:p>
          <a:p>
            <a:pPr algn="ctr"/>
            <a:r>
              <a:rPr lang="ru-RU" b="1" u="sng" dirty="0">
                <a:solidFill>
                  <a:srgbClr val="FF9900"/>
                </a:solidFill>
                <a:latin typeface="PT Sans" panose="020B0503020203020204" pitchFamily="34" charset="-52"/>
              </a:rPr>
              <a:t>Статья 59.</a:t>
            </a:r>
            <a:r>
              <a:rPr lang="ru-RU" dirty="0">
                <a:solidFill>
                  <a:srgbClr val="FF9900"/>
                </a:solidFill>
                <a:latin typeface="PT Sans" panose="020B0503020203020204" pitchFamily="34" charset="-52"/>
              </a:rPr>
              <a:t>  </a:t>
            </a:r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Итоговая аттестация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70F243-F8E9-575A-2E9C-8570A2FB6C81}"/>
              </a:ext>
            </a:extLst>
          </p:cNvPr>
          <p:cNvSpPr txBox="1"/>
          <p:nvPr/>
        </p:nvSpPr>
        <p:spPr>
          <a:xfrm>
            <a:off x="305526" y="1951672"/>
            <a:ext cx="85329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Итоговая аттестация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завершающая освоение основных образовательных программ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основного общего и среднего общего образования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основных профессиональных образовательных программ,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является обязательной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 проводится в порядке и в форме, которые установлены образовательной организацией, если иное не установлено настоящим Федеральным законом.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09E665-5A4A-E6ED-E1F9-0227F753C950}"/>
              </a:ext>
            </a:extLst>
          </p:cNvPr>
          <p:cNvSpPr txBox="1"/>
          <p:nvPr/>
        </p:nvSpPr>
        <p:spPr>
          <a:xfrm>
            <a:off x="4427984" y="-10640"/>
            <a:ext cx="46068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hlinkClick r:id="rId3"/>
              </a:rPr>
              <a:t>https://www.consultant.ru/document/cons_doc_LAW_140174/95d9ecc180e13e58ff632723375f109b36986b8c/</a:t>
            </a:r>
            <a:r>
              <a:rPr lang="ru-RU" sz="1600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ABB5E6-1380-0328-C3A4-D48439486C5A}"/>
              </a:ext>
            </a:extLst>
          </p:cNvPr>
          <p:cNvSpPr txBox="1"/>
          <p:nvPr/>
        </p:nvSpPr>
        <p:spPr>
          <a:xfrm>
            <a:off x="406841" y="3928109"/>
            <a:ext cx="855256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Итоговая аттестация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завершающая освоение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имеющих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государственную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аккредитацию основных образовательных программ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является государственной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итоговой аттестацией. Государственная итоговая аттестация проводится государственными экзаменационными комиссиями в целях определения соответствия результатов освоения обучающимися основных образовательных программ соответствующим требованиям федерального государственного образовательного стандарта или образовательного стандарта.</a:t>
            </a:r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4C40325-D62A-4B74-B568-6B32C130D2B8}"/>
              </a:ext>
            </a:extLst>
          </p:cNvPr>
          <p:cNvSpPr/>
          <p:nvPr/>
        </p:nvSpPr>
        <p:spPr>
          <a:xfrm>
            <a:off x="2636252" y="6135377"/>
            <a:ext cx="6527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rgbClr val="392C69"/>
                </a:solidFill>
                <a:latin typeface="Times New Roman" panose="02020603050405020304" pitchFamily="18" charset="0"/>
              </a:rPr>
              <a:t>Об особенностях итоговой аттестации в организациях, осуществляющих образовательную деятельность, расположенных на территориях ДНР, ЛНР, Запорожской и Херсонской областей, см. </a:t>
            </a:r>
            <a: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hlinkClick r:id="rId4"/>
              </a:rPr>
              <a:t>ст. 5</a:t>
            </a:r>
            <a:r>
              <a:rPr lang="ru-RU" sz="1200" dirty="0">
                <a:solidFill>
                  <a:srgbClr val="392C69"/>
                </a:solidFill>
                <a:latin typeface="Times New Roman" panose="02020603050405020304" pitchFamily="18" charset="0"/>
              </a:rPr>
              <a:t> ФЗ от 17.02.2023 N 19-ФЗ.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559778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E6CDDF-463A-F5A6-7AC3-274D4C5FDD33}"/>
              </a:ext>
            </a:extLst>
          </p:cNvPr>
          <p:cNvSpPr txBox="1"/>
          <p:nvPr/>
        </p:nvSpPr>
        <p:spPr>
          <a:xfrm>
            <a:off x="235132" y="990899"/>
            <a:ext cx="8712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u="sng" dirty="0">
                <a:solidFill>
                  <a:srgbClr val="FF9900"/>
                </a:solidFill>
                <a:effectLst/>
                <a:latin typeface="PT Sans" panose="020B0503020203020204" pitchFamily="34" charset="-52"/>
                <a:hlinkClick r:id="rId2"/>
              </a:rPr>
              <a:t>Федеральный закон от 29.12.2012 N 273-ФЗ "Об образовании в Российской Федерации"</a:t>
            </a:r>
            <a:endParaRPr lang="ru-RU" b="1" i="0" u="sng" dirty="0">
              <a:solidFill>
                <a:srgbClr val="FF9900"/>
              </a:solidFill>
              <a:effectLst/>
              <a:latin typeface="PT Sans" panose="020B0503020203020204" pitchFamily="34" charset="-52"/>
            </a:endParaRPr>
          </a:p>
          <a:p>
            <a:pPr algn="ctr"/>
            <a:r>
              <a:rPr lang="ru-RU" b="1" u="sng" dirty="0">
                <a:solidFill>
                  <a:srgbClr val="FF9900"/>
                </a:solidFill>
                <a:latin typeface="PT Sans" panose="020B0503020203020204" pitchFamily="34" charset="-52"/>
              </a:rPr>
              <a:t>Статья 59.</a:t>
            </a:r>
            <a:r>
              <a:rPr lang="ru-RU" dirty="0">
                <a:solidFill>
                  <a:srgbClr val="FF9900"/>
                </a:solidFill>
                <a:latin typeface="PT Sans" panose="020B0503020203020204" pitchFamily="34" charset="-52"/>
              </a:rPr>
              <a:t>  </a:t>
            </a:r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Итоговая аттестация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09E665-5A4A-E6ED-E1F9-0227F753C950}"/>
              </a:ext>
            </a:extLst>
          </p:cNvPr>
          <p:cNvSpPr txBox="1"/>
          <p:nvPr/>
        </p:nvSpPr>
        <p:spPr>
          <a:xfrm>
            <a:off x="4427984" y="-10640"/>
            <a:ext cx="46068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hlinkClick r:id="rId3"/>
              </a:rPr>
              <a:t>https://www.consultant.ru/document/cons_doc_LAW_140174/95d9ecc180e13e58ff632723375f109b36986b8c/</a:t>
            </a:r>
            <a:r>
              <a:rPr lang="ru-RU" sz="1600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524A86-2DAB-AA95-6D81-67B5EFB52B3E}"/>
              </a:ext>
            </a:extLst>
          </p:cNvPr>
          <p:cNvSpPr txBox="1"/>
          <p:nvPr/>
        </p:nvSpPr>
        <p:spPr>
          <a:xfrm>
            <a:off x="467544" y="2125453"/>
            <a:ext cx="835292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6. К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государственной итоговой аттестации допускается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обучающийся,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 имеющий академической задолженности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в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полном объеме выполнивший учебный план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или индивидуальный учебный план, если иное не установлено порядком проведения государственной итоговой аттестации по соответствующим образовательным программам.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295DC2-EF2C-B759-2F67-0D450D219AC5}"/>
              </a:ext>
            </a:extLst>
          </p:cNvPr>
          <p:cNvSpPr txBox="1"/>
          <p:nvPr/>
        </p:nvSpPr>
        <p:spPr>
          <a:xfrm>
            <a:off x="467544" y="4221088"/>
            <a:ext cx="835292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7. Обучающиеся,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 прошедшие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государственной итоговой аттестации или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получившие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государственной итоговой аттестации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неудовлетворительные результаты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вправе пройти государственную итоговую аттестацию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 сроки, определяемые порядком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проведения государственной итоговой аттестации по соответствующим образовательным программам.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608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E6CDDF-463A-F5A6-7AC3-274D4C5FDD33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Государственная итоговая аттестация</a:t>
            </a:r>
            <a:endParaRPr lang="ru-RU" dirty="0"/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id="{0ADA0C7B-D515-0EED-9433-6540FECF1ABD}"/>
              </a:ext>
            </a:extLst>
          </p:cNvPr>
          <p:cNvSpPr/>
          <p:nvPr/>
        </p:nvSpPr>
        <p:spPr>
          <a:xfrm>
            <a:off x="2123728" y="83671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id="{C348DC72-AAAD-F472-504F-BAE3DEA428EA}"/>
              </a:ext>
            </a:extLst>
          </p:cNvPr>
          <p:cNvSpPr/>
          <p:nvPr/>
        </p:nvSpPr>
        <p:spPr>
          <a:xfrm>
            <a:off x="6363816" y="83671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737FF38-6FE4-41D8-95CA-F2AFAF04417F}"/>
              </a:ext>
            </a:extLst>
          </p:cNvPr>
          <p:cNvSpPr/>
          <p:nvPr/>
        </p:nvSpPr>
        <p:spPr>
          <a:xfrm>
            <a:off x="1295636" y="146915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C6F6210-67D6-40A0-C955-8704CC5936AB}"/>
              </a:ext>
            </a:extLst>
          </p:cNvPr>
          <p:cNvSpPr/>
          <p:nvPr/>
        </p:nvSpPr>
        <p:spPr>
          <a:xfrm>
            <a:off x="5535724" y="146915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21EA4C-2753-9847-0694-02A3B382CB33}"/>
              </a:ext>
            </a:extLst>
          </p:cNvPr>
          <p:cNvSpPr txBox="1"/>
          <p:nvPr/>
        </p:nvSpPr>
        <p:spPr>
          <a:xfrm>
            <a:off x="1403648" y="142968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9 класс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6E1C80-7C53-D801-E992-AE5D854F8FBD}"/>
              </a:ext>
            </a:extLst>
          </p:cNvPr>
          <p:cNvSpPr txBox="1"/>
          <p:nvPr/>
        </p:nvSpPr>
        <p:spPr>
          <a:xfrm>
            <a:off x="5643736" y="1471697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11 класс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4AE0EA-0A86-6592-0E2F-2AC82CDE43FD}"/>
              </a:ext>
            </a:extLst>
          </p:cNvPr>
          <p:cNvSpPr txBox="1"/>
          <p:nvPr/>
        </p:nvSpPr>
        <p:spPr>
          <a:xfrm>
            <a:off x="107504" y="4243738"/>
            <a:ext cx="43032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https://docs.cntd.ru/document/1301373572</a:t>
            </a:r>
            <a:r>
              <a:rPr lang="ru-RU" sz="1600" dirty="0"/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6128A9-C703-AA75-3BF6-DD47B7FD2166}"/>
              </a:ext>
            </a:extLst>
          </p:cNvPr>
          <p:cNvSpPr txBox="1"/>
          <p:nvPr/>
        </p:nvSpPr>
        <p:spPr>
          <a:xfrm>
            <a:off x="4498624" y="4243738"/>
            <a:ext cx="4785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3"/>
              </a:rPr>
              <a:t>https://docs.cntd.ru/document/1301373571</a:t>
            </a:r>
            <a:r>
              <a:rPr lang="ru-RU" sz="1600" dirty="0"/>
              <a:t> 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F87BD09B-DBF3-BB15-15D0-27B1767A99B4}"/>
              </a:ext>
            </a:extLst>
          </p:cNvPr>
          <p:cNvSpPr/>
          <p:nvPr/>
        </p:nvSpPr>
        <p:spPr>
          <a:xfrm>
            <a:off x="3483496" y="4878618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C32EAF-1509-AC6E-453F-E81F48F8F4DE}"/>
              </a:ext>
            </a:extLst>
          </p:cNvPr>
          <p:cNvSpPr txBox="1"/>
          <p:nvPr/>
        </p:nvSpPr>
        <p:spPr>
          <a:xfrm>
            <a:off x="3591508" y="4839149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ГВЭ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F34B703-73B6-E425-A3B9-5DFAD0F3FD6F}"/>
              </a:ext>
            </a:extLst>
          </p:cNvPr>
          <p:cNvSpPr txBox="1"/>
          <p:nvPr/>
        </p:nvSpPr>
        <p:spPr>
          <a:xfrm>
            <a:off x="431540" y="5483941"/>
            <a:ext cx="82809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0" i="0" dirty="0">
                <a:solidFill>
                  <a:srgbClr val="000000"/>
                </a:solidFill>
                <a:effectLst/>
                <a:latin typeface="Futura"/>
              </a:rPr>
              <a:t>Государственный выпускной экзамен по образовательным программам среднего общего образования или основного общего образования для определенных категорий лиц.</a:t>
            </a:r>
            <a:endParaRPr lang="ru-RU" sz="16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20C8E26-B513-3DC3-75FF-9E3C3BB80D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23" y="2054011"/>
            <a:ext cx="4188202" cy="22282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DDE209A-6A86-7EF4-C162-E670AFA4A2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2889" y="2054010"/>
            <a:ext cx="4398153" cy="2211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C47F8E7-2059-8267-B22E-D01E628B429F}"/>
              </a:ext>
            </a:extLst>
          </p:cNvPr>
          <p:cNvSpPr txBox="1"/>
          <p:nvPr/>
        </p:nvSpPr>
        <p:spPr>
          <a:xfrm>
            <a:off x="6263680" y="4611200"/>
            <a:ext cx="2880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FF0000"/>
                </a:solidFill>
              </a:rPr>
              <a:t>(с изменениями на 12 апреля 2024 года)</a:t>
            </a:r>
            <a:endParaRPr lang="ru-RU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53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D804387-3B2D-85F5-6395-3DCC4005CC61}"/>
              </a:ext>
            </a:extLst>
          </p:cNvPr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</a:t>
            </a:r>
            <a:r>
              <a:rPr lang="ru-RU" sz="1600" dirty="0">
                <a:latin typeface="Arial" panose="020B0604020202020204" pitchFamily="34" charset="0"/>
              </a:rPr>
              <a:t>232/551</a:t>
            </a:r>
            <a:endParaRPr lang="ru-RU" sz="1600" i="0" dirty="0"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основного общего образования»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09FCAE-B34A-687B-7C49-6C335FACF6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962466"/>
            <a:ext cx="5041332" cy="46857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109E665-5A4A-E6ED-E1F9-0227F753C950}"/>
              </a:ext>
            </a:extLst>
          </p:cNvPr>
          <p:cNvSpPr txBox="1"/>
          <p:nvPr/>
        </p:nvSpPr>
        <p:spPr>
          <a:xfrm>
            <a:off x="5076895" y="2694740"/>
            <a:ext cx="46068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3"/>
              </a:rPr>
              <a:t>https://docs.cntd.ru/document/1301373572</a:t>
            </a:r>
            <a:r>
              <a:rPr lang="ru-RU" sz="1600" dirty="0"/>
              <a:t>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613BEAF-BEEC-26B0-F2B4-6F4E1F908226}"/>
              </a:ext>
            </a:extLst>
          </p:cNvPr>
          <p:cNvSpPr/>
          <p:nvPr/>
        </p:nvSpPr>
        <p:spPr>
          <a:xfrm>
            <a:off x="3131840" y="8620"/>
            <a:ext cx="30243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ГИА -9</a:t>
            </a:r>
          </a:p>
        </p:txBody>
      </p:sp>
    </p:spTree>
    <p:extLst>
      <p:ext uri="{BB962C8B-B14F-4D97-AF65-F5344CB8AC3E}">
        <p14:creationId xmlns:p14="http://schemas.microsoft.com/office/powerpoint/2010/main" val="3864092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BAE867-1CAC-C67D-0FA6-0EB336029CB4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 smtClean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Формы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E44B06-F896-84C0-A838-CE5C3F712B4C}"/>
              </a:ext>
            </a:extLst>
          </p:cNvPr>
          <p:cNvSpPr txBox="1"/>
          <p:nvPr/>
        </p:nvSpPr>
        <p:spPr>
          <a:xfrm>
            <a:off x="341205" y="1268760"/>
            <a:ext cx="860560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7. К ГИА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допускаются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лица, указанные в </a:t>
            </a:r>
            <a:r>
              <a:rPr lang="ru-RU" sz="2800" b="0" i="0" u="sng" dirty="0"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экстернов):</a:t>
            </a:r>
            <a:endParaRPr lang="ru-RU" sz="28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не имеющие академической задолженности,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полном объеме выполнившие учебный план или индивидуальный учебный план (имеющие годовые отметки по всем учебным предметам учебного плана за IX класс не ниже удовлетворительных),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а также имеющие результат "зачет" за итоговое собеседование по русскому языку.</a:t>
            </a:r>
            <a:endParaRPr lang="ru-RU" sz="28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B9D2AD-54F6-E17D-34A5-5B2F8C99BDA1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ДОПУСК К ЭКЗАМЕНАМ</a:t>
            </a:r>
          </a:p>
        </p:txBody>
      </p:sp>
    </p:spTree>
    <p:extLst>
      <p:ext uri="{BB962C8B-B14F-4D97-AF65-F5344CB8AC3E}">
        <p14:creationId xmlns:p14="http://schemas.microsoft.com/office/powerpoint/2010/main" val="2777853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BAE867-1CAC-C67D-0FA6-0EB336029CB4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 smtClean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Формы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E44B06-F896-84C0-A838-CE5C3F712B4C}"/>
              </a:ext>
            </a:extLst>
          </p:cNvPr>
          <p:cNvSpPr txBox="1"/>
          <p:nvPr/>
        </p:nvSpPr>
        <p:spPr>
          <a:xfrm>
            <a:off x="286874" y="1052736"/>
            <a:ext cx="8605605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8. ГИА в форме ОГЭ и (или) ГВЭ включает в себя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четыре экзамена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следующим учебным предметам: </a:t>
            </a:r>
          </a:p>
          <a:p>
            <a:pPr algn="ctr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Обязательные: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русский язык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математика.</a:t>
            </a: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Учебные предметы 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выбору: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биология,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география,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иностранные языки (английский, французский, немецкий и испанский),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информатика,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история,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литература,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обществознание,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физика,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химия,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875E4-E78B-6FB3-321A-B28A8DB9A771}"/>
              </a:ext>
            </a:extLst>
          </p:cNvPr>
          <p:cNvSpPr txBox="1"/>
          <p:nvPr/>
        </p:nvSpPr>
        <p:spPr>
          <a:xfrm>
            <a:off x="4860488" y="4005064"/>
            <a:ext cx="403244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0" i="0" dirty="0">
                <a:effectLst/>
                <a:latin typeface="Arial" panose="020B0604020202020204" pitchFamily="34" charset="0"/>
              </a:rPr>
              <a:t>Для участников ГИА с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ограниченными возможностями здоровья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, участников ГИА -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детей-инвалидов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и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инвалидов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ГИА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по их желанию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проводится только по обязательным учебным предметам (далее - участники ГИА, проходящие ГИА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только по обязательным 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учебным предметам).</a:t>
            </a:r>
            <a:endParaRPr lang="ru-RU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3B9E08-4417-9B90-2F9E-1029C2D676E1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ПЕРЕЧЕНЬ ЭКЗАМЕНОВ</a:t>
            </a:r>
          </a:p>
        </p:txBody>
      </p:sp>
    </p:spTree>
    <p:extLst>
      <p:ext uri="{BB962C8B-B14F-4D97-AF65-F5344CB8AC3E}">
        <p14:creationId xmlns:p14="http://schemas.microsoft.com/office/powerpoint/2010/main" val="1182380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39353</TotalTime>
  <Words>957</Words>
  <Application>Microsoft Office PowerPoint</Application>
  <PresentationFormat>Экран (4:3)</PresentationFormat>
  <Paragraphs>102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Futura</vt:lpstr>
      <vt:lpstr>PT Sans</vt:lpstr>
      <vt:lpstr>PT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образования г. Набережные Челны</dc:title>
  <dc:creator>Vladimir</dc:creator>
  <cp:lastModifiedBy>Учитель</cp:lastModifiedBy>
  <cp:revision>1275</cp:revision>
  <cp:lastPrinted>2020-09-26T10:10:14Z</cp:lastPrinted>
  <dcterms:created xsi:type="dcterms:W3CDTF">2013-02-06T07:02:31Z</dcterms:created>
  <dcterms:modified xsi:type="dcterms:W3CDTF">2025-02-07T10:35:27Z</dcterms:modified>
</cp:coreProperties>
</file>